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96" r:id="rId6"/>
    <p:sldId id="297" r:id="rId7"/>
    <p:sldId id="298" r:id="rId8"/>
    <p:sldId id="261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262" r:id="rId31"/>
    <p:sldId id="320" r:id="rId32"/>
    <p:sldId id="321" r:id="rId33"/>
    <p:sldId id="324" r:id="rId34"/>
    <p:sldId id="325" r:id="rId35"/>
    <p:sldId id="326" r:id="rId36"/>
    <p:sldId id="327" r:id="rId37"/>
    <p:sldId id="322" r:id="rId38"/>
    <p:sldId id="323" r:id="rId39"/>
    <p:sldId id="265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264" r:id="rId49"/>
    <p:sldId id="275" r:id="rId5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52"/>
    </p:embeddedFont>
    <p:embeddedFont>
      <p:font typeface="Bebas Neue" panose="020B0606020202050201" pitchFamily="34" charset="0"/>
      <p:regular r:id="rId53"/>
    </p:embeddedFont>
    <p:embeddedFont>
      <p:font typeface="IBM Plex Sans Thai" panose="020B0604020202020204" charset="-34"/>
      <p:regular r:id="rId54"/>
      <p:bold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E3E079-E9A4-41A4-8800-06B7CB5DB2B3}">
  <a:tblStyle styleId="{C6E3E079-E9A4-41A4-8800-06B7CB5DB2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CD52DA-6005-433D-878C-32B751D1497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41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1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10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43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73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36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67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67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91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6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9b013f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49b013f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047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5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85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80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56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094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239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37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98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49b013f1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49b013f1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277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417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242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46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13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513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42d85b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842d85b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73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49b013f1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49b013f1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54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483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5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533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663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171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614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2d85b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842d85b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63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842d85b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842d85b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850b84b5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850b84b5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49b013f1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49b013f1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6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49b013f1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49b013f1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61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49b013f1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49b013f1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97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42d85b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842d85b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9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0633" b="49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27250" y="535050"/>
            <a:ext cx="7689300" cy="407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9125" y="3917738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566500" y="183563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11375" y="1196388"/>
            <a:ext cx="6521100" cy="20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11338" y="3535550"/>
            <a:ext cx="652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99675" y="308125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hasCustomPrompt="1"/>
          </p:nvPr>
        </p:nvSpPr>
        <p:spPr>
          <a:xfrm>
            <a:off x="875274" y="3536200"/>
            <a:ext cx="7404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878119" y="1613775"/>
            <a:ext cx="7404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875274" y="2613087"/>
            <a:ext cx="7404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32500" y="3595638"/>
            <a:ext cx="2676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543724" y="1673237"/>
            <a:ext cx="2676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1543724" y="2672538"/>
            <a:ext cx="26760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4938250" y="3536196"/>
            <a:ext cx="7377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8" hasCustomPrompt="1"/>
          </p:nvPr>
        </p:nvSpPr>
        <p:spPr>
          <a:xfrm>
            <a:off x="4941084" y="1613775"/>
            <a:ext cx="7377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938250" y="2613085"/>
            <a:ext cx="7377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5592650" y="3595638"/>
            <a:ext cx="26649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03828" y="1673237"/>
            <a:ext cx="26649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5603828" y="2672538"/>
            <a:ext cx="2664900" cy="46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Thai"/>
              <a:buNone/>
              <a:defRPr sz="1800" b="1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 rot="10800000" flipH="1">
            <a:off x="223921" y="183653"/>
            <a:ext cx="933300" cy="7197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8424000" y="4472250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3486900" y="1624175"/>
            <a:ext cx="2170200" cy="7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3486909" y="2435950"/>
            <a:ext cx="2170200" cy="17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3"/>
          </p:nvPr>
        </p:nvSpPr>
        <p:spPr>
          <a:xfrm>
            <a:off x="6253800" y="2435950"/>
            <a:ext cx="2170200" cy="17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"/>
          </p:nvPr>
        </p:nvSpPr>
        <p:spPr>
          <a:xfrm>
            <a:off x="720000" y="2435950"/>
            <a:ext cx="2170200" cy="17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6253794" y="1624175"/>
            <a:ext cx="2170200" cy="7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719988" y="1624175"/>
            <a:ext cx="2170200" cy="7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/>
          <p:nvPr/>
        </p:nvSpPr>
        <p:spPr>
          <a:xfrm flipH="1">
            <a:off x="7570738" y="3912616"/>
            <a:ext cx="1349400" cy="10404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 rot="10800000"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726538" y="1546825"/>
            <a:ext cx="3122400" cy="7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726538" y="2681826"/>
            <a:ext cx="3122400" cy="7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5471238" y="1546825"/>
            <a:ext cx="2946600" cy="7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726538" y="3822500"/>
            <a:ext cx="3122400" cy="7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5471238" y="2685544"/>
            <a:ext cx="2946600" cy="7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5471238" y="3822500"/>
            <a:ext cx="2946600" cy="7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7"/>
          </p:nvPr>
        </p:nvSpPr>
        <p:spPr>
          <a:xfrm>
            <a:off x="726538" y="1304850"/>
            <a:ext cx="31224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8"/>
          </p:nvPr>
        </p:nvSpPr>
        <p:spPr>
          <a:xfrm>
            <a:off x="726538" y="2439849"/>
            <a:ext cx="31224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9"/>
          </p:nvPr>
        </p:nvSpPr>
        <p:spPr>
          <a:xfrm>
            <a:off x="5471238" y="1304850"/>
            <a:ext cx="29466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3"/>
          </p:nvPr>
        </p:nvSpPr>
        <p:spPr>
          <a:xfrm>
            <a:off x="726538" y="3575898"/>
            <a:ext cx="31224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4"/>
          </p:nvPr>
        </p:nvSpPr>
        <p:spPr>
          <a:xfrm>
            <a:off x="5471238" y="2437536"/>
            <a:ext cx="29466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5"/>
          </p:nvPr>
        </p:nvSpPr>
        <p:spPr>
          <a:xfrm>
            <a:off x="5471238" y="3575898"/>
            <a:ext cx="2946600" cy="39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/>
          <p:nvPr/>
        </p:nvSpPr>
        <p:spPr>
          <a:xfrm flipH="1">
            <a:off x="7570738" y="3912616"/>
            <a:ext cx="1349400" cy="10404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7583378" y="183563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226003" y="3918038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 rot="10800000">
            <a:off x="379278" y="360451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209125" y="3917738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 rot="10800000">
            <a:off x="7566500" y="183563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2">
            <a:alphaModFix/>
          </a:blip>
          <a:srcRect t="10633" b="497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2425050" y="1600775"/>
            <a:ext cx="4293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3046350" y="3725875"/>
            <a:ext cx="30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0"/>
          <p:cNvSpPr/>
          <p:nvPr/>
        </p:nvSpPr>
        <p:spPr>
          <a:xfrm rot="10800000">
            <a:off x="7583378" y="183563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226003" y="3918038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 rot="10800000">
            <a:off x="8167628" y="4358676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09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727250" y="535050"/>
            <a:ext cx="7689300" cy="407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602025" y="2653500"/>
            <a:ext cx="3128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602025" y="1729950"/>
            <a:ext cx="312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 rot="10800000" flipH="1">
            <a:off x="223913" y="183558"/>
            <a:ext cx="1349400" cy="10407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1233125" y="1006650"/>
            <a:ext cx="2674800" cy="313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"/>
          <p:cNvSpPr/>
          <p:nvPr/>
        </p:nvSpPr>
        <p:spPr>
          <a:xfrm flipH="1">
            <a:off x="7570738" y="3912616"/>
            <a:ext cx="1349400" cy="10404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171800" y="2334600"/>
            <a:ext cx="27279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244284" y="2334600"/>
            <a:ext cx="2727900" cy="4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171812" y="2715096"/>
            <a:ext cx="27279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244295" y="2715095"/>
            <a:ext cx="27279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 flipH="1">
            <a:off x="223921" y="183653"/>
            <a:ext cx="933300" cy="7197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flipH="1">
            <a:off x="7570738" y="3912616"/>
            <a:ext cx="1349400" cy="10404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626950"/>
            <a:ext cx="29700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4628925" y="1536650"/>
            <a:ext cx="3795000" cy="270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10633" b="49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209125" y="3917738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 rot="10800000">
            <a:off x="7566500" y="183563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t="10633" b="497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 rot="10800000">
            <a:off x="379278" y="360451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 rot="10800000">
            <a:off x="7583378" y="183563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226003" y="3918038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41450" y="124018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79425" y="360450"/>
            <a:ext cx="8385300" cy="442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900" y="749325"/>
            <a:ext cx="3433800" cy="108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t="10633" b="497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79425" y="360450"/>
            <a:ext cx="8385300" cy="44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rot="10800000">
            <a:off x="7583378" y="183563"/>
            <a:ext cx="1351500" cy="1042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226003" y="3918038"/>
            <a:ext cx="1351500" cy="10419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1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99675" y="308125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54700"/>
            <a:ext cx="6576000" cy="11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284000" y="2877600"/>
            <a:ext cx="65760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4" r:id="rId12"/>
    <p:sldLayoutId id="2147483667" r:id="rId13"/>
    <p:sldLayoutId id="2147483668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Samer.wael.2003@gmail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34136" y="882139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>
            <a:spLocks noGrp="1"/>
          </p:cNvSpPr>
          <p:nvPr>
            <p:ph type="ctrTitle"/>
          </p:nvPr>
        </p:nvSpPr>
        <p:spPr>
          <a:xfrm>
            <a:off x="1311338" y="160300"/>
            <a:ext cx="6521100" cy="20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Project </a:t>
            </a:r>
            <a:r>
              <a:rPr lang="en-US" dirty="0"/>
              <a:t>Documentation </a:t>
            </a:r>
            <a:endParaRPr dirty="0"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1"/>
          </p:nvPr>
        </p:nvSpPr>
        <p:spPr>
          <a:xfrm>
            <a:off x="1311338" y="3702694"/>
            <a:ext cx="652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</a:t>
            </a:r>
            <a:r>
              <a:rPr lang="en-US" dirty="0"/>
              <a:t>My Documentation</a:t>
            </a:r>
            <a:r>
              <a:rPr lang="en" dirty="0"/>
              <a:t> begins</a:t>
            </a:r>
            <a:endParaRPr dirty="0"/>
          </a:p>
        </p:txBody>
      </p:sp>
      <p:sp>
        <p:nvSpPr>
          <p:cNvPr id="187" name="Google Shape;187;p26"/>
          <p:cNvSpPr/>
          <p:nvPr/>
        </p:nvSpPr>
        <p:spPr>
          <a:xfrm>
            <a:off x="7669300" y="3882548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002525" y="4124350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948" y="3679700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186" y="1429989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5;p26">
            <a:extLst>
              <a:ext uri="{FF2B5EF4-FFF2-40B4-BE49-F238E27FC236}">
                <a16:creationId xmlns:a16="http://schemas.microsoft.com/office/drawing/2014/main" id="{FD08FA8C-2FBB-9FF7-A225-C5DE8F15EC03}"/>
              </a:ext>
            </a:extLst>
          </p:cNvPr>
          <p:cNvSpPr txBox="1">
            <a:spLocks/>
          </p:cNvSpPr>
          <p:nvPr/>
        </p:nvSpPr>
        <p:spPr>
          <a:xfrm>
            <a:off x="1386550" y="1298157"/>
            <a:ext cx="6521100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48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Thai"/>
              <a:buNone/>
              <a:defRPr sz="52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sz="2000" dirty="0"/>
              <a:t>Prepared By:</a:t>
            </a:r>
            <a:br>
              <a:rPr lang="en-US" sz="2000" dirty="0"/>
            </a:br>
            <a:r>
              <a:rPr lang="en-US" sz="2000" dirty="0"/>
              <a:t>Samer Wael Elbehidy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450A1-9454-58B5-A8AC-8718EE40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30" y="1052453"/>
            <a:ext cx="4544187" cy="3566480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5431" y="99185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KNN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5431" y="4558337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54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450A1-9454-58B5-A8AC-8718EE40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2188" y="1011984"/>
            <a:ext cx="3386779" cy="3729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DCC5D-5AAF-961A-7BF3-26C521B4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63" y="991856"/>
            <a:ext cx="3983178" cy="3729373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904630" y="95138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20000" y="4686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KNN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71041" y="4674886"/>
            <a:ext cx="1638496" cy="10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77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8A2153-998E-A5DE-4748-19211741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1" y="1084404"/>
            <a:ext cx="4001009" cy="3590482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150651" y="102380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20000" y="4686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KNN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84389" y="4611039"/>
            <a:ext cx="1638496" cy="10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87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F1BAE-666B-0EE4-C872-35DAB862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64" y="1527797"/>
            <a:ext cx="3691578" cy="3222671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152779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Linear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Linear Regression is a fundamental statistical and machine learning technique used for predicting a continuous target variable based on one or more predictor variables. 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45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3DB463-5BD4-F007-F3B1-FAF0199C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02" y="1106414"/>
            <a:ext cx="4499639" cy="3533684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86462" y="1062962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Linear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562365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25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1C967-1E1C-1ECE-65A4-289006F2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9" y="1065810"/>
            <a:ext cx="3487230" cy="3597936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38310" y="103732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Linear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942105" y="439570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DBC05-6741-4A54-E1D9-E692F7416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566" y="1368510"/>
            <a:ext cx="4319149" cy="28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4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035F4-32EB-5BCC-9953-D01B9F40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59" y="1504823"/>
            <a:ext cx="4443662" cy="3194166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152779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Logistic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Logistic Regression is a statistical and machine learning model used for binary and multi-class classification tasks. Despite its name, it is primarily employed for classification rather than regression.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11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C1BD3-4EE4-4776-793D-58553F5E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79" y="1052455"/>
            <a:ext cx="3438707" cy="3691690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52279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Logistic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919" y="4626473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214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70FB15-AE3F-9A8F-7EDF-B581A4C4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63" y="1052452"/>
            <a:ext cx="3355307" cy="3695208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52279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Logistic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919" y="4626473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64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8113B8-B6EC-6ED9-87B2-1FC59E12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1" y="1034324"/>
            <a:ext cx="3888241" cy="3652742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52279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Logistic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919" y="4626473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86943-55AC-08E2-C6F3-13B3F558C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189" y="1052453"/>
            <a:ext cx="4086448" cy="36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823" y="1255150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7F524-D88F-3BFD-56E3-A340B2B7B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1" y="626791"/>
            <a:ext cx="8259626" cy="38899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8AC845-891D-F732-18A4-A961E334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40" y="1648990"/>
            <a:ext cx="3503797" cy="3031245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152779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Decision Tree Regression is a machine learning algorithm used for predicting continuous numerical values. Unlike its classification counterpart, decision trees for regression tasks aim to predict a real-valued output rather than a categorical one. 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96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E53E9E-75BD-375C-D23D-F6A2FD9C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05" y="1101468"/>
            <a:ext cx="4259949" cy="3642676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30347" y="1101693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56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E058C-5585-169E-2927-32925666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41" y="1041425"/>
            <a:ext cx="3618566" cy="3702719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30347" y="1101693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90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30347" y="1101693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C8D44-4FCC-DA45-C733-6B590E5DB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84" y="1052454"/>
            <a:ext cx="8013032" cy="36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30347" y="1101693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DB6AC-70CF-3B9F-0736-ABD2D4735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894" y="1052455"/>
            <a:ext cx="5453638" cy="36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DEA20-ED1D-9067-3C6D-37607995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78" y="1455906"/>
            <a:ext cx="4494112" cy="3288238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152779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Decision Tree Classification is a machine learning algorithm used for predicting categorical outcomes or class labels. It is widely employed in various domains for its simplicity and interpretability.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472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D986A1-D8E3-EE3F-0A79-139DB048E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54" y="972056"/>
            <a:ext cx="4257792" cy="3772088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21943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94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1943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63B9-75EF-2511-AC73-836AE0884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598" y="976271"/>
            <a:ext cx="3405483" cy="37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3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1943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D8ECF4-CC87-7A3F-9596-09DCCE39C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44" y="1052453"/>
            <a:ext cx="8300111" cy="37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7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1943" y="1052454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Decision Tree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oogle Shape;269;p32">
            <a:extLst>
              <a:ext uri="{FF2B5EF4-FFF2-40B4-BE49-F238E27FC236}">
                <a16:creationId xmlns:a16="http://schemas.microsoft.com/office/drawing/2014/main" id="{49991917-73A4-5E99-104F-27D1C09743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52821" y="4622957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7F456-2826-946E-8AB4-C2878C06A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99" y="1562399"/>
            <a:ext cx="4060401" cy="2680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4BE8F-F352-050E-3793-C894EA71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88" y="1093750"/>
            <a:ext cx="4060401" cy="36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236" y="4085701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48" y="3909600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4602025" y="2653500"/>
            <a:ext cx="3128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fld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7640850" y="815248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1002525" y="4124350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6596150" y="3852750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F005B-603F-5BD3-4563-D229D1B5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7" r="747"/>
          <a:stretch/>
        </p:blipFill>
        <p:spPr>
          <a:xfrm>
            <a:off x="838200" y="825914"/>
            <a:ext cx="7467600" cy="3565797"/>
          </a:xfrm>
          <a:prstGeom prst="rect">
            <a:avLst/>
          </a:prstGeom>
        </p:spPr>
      </p:pic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60085" y="4317586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Support Vector Regression is a supervised machine learning algorithm used for regression tasks. It belongs to the family of Support Vector Machines (SVM) and is particularly effective in capturing complex relationships in data.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AF674CA-493A-7AF6-5D4C-EA5E5485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196" y="1463110"/>
            <a:ext cx="4307478" cy="3247176"/>
          </a:xfrm>
          <a:prstGeom prst="rect">
            <a:avLst/>
          </a:prstGeom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00933" y="1463110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54F0-3A9A-0606-33DB-DB468D93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07" y="997862"/>
            <a:ext cx="4489198" cy="3734134"/>
          </a:xfrm>
          <a:prstGeom prst="rect">
            <a:avLst/>
          </a:prstGeom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174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581B8-8513-CB1B-2305-798545BA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00" y="1017713"/>
            <a:ext cx="3602125" cy="3680774"/>
          </a:xfrm>
          <a:prstGeom prst="rect">
            <a:avLst/>
          </a:prstGeom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Regression results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615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Regression results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05220-3B45-7F30-A9BF-18E70195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45" y="994846"/>
            <a:ext cx="5646909" cy="3703641"/>
          </a:xfrm>
          <a:prstGeom prst="rect">
            <a:avLst/>
          </a:prstGeom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255540" y="1017713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78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AE07E-9FA1-E005-B197-110D4D21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378" y="1494383"/>
            <a:ext cx="5062735" cy="3204104"/>
          </a:xfrm>
          <a:prstGeom prst="rect">
            <a:avLst/>
          </a:prstGeom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Classification :</a:t>
            </a: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Support Vector Classification, commonly known as Support Vector Machine (SVM), is a powerful machine learning algorithm used for classification tasks.</a:t>
            </a: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47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Classification :</a:t>
            </a: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4D92-56AB-1C77-E405-33E3B4AB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10" y="1314695"/>
            <a:ext cx="4625741" cy="2659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42A66-DAC0-C5A6-194B-E7BD86E9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847" y="1249919"/>
            <a:ext cx="3962743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Classification results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8A6AA-7388-0EE4-A5BB-2034C1F3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44" y="956670"/>
            <a:ext cx="3385924" cy="3741817"/>
          </a:xfrm>
          <a:prstGeom prst="rect">
            <a:avLst/>
          </a:prstGeom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191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Classification results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4ADD6-CA27-6D35-04FF-5344D07FB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46" b="56179"/>
          <a:stretch/>
        </p:blipFill>
        <p:spPr>
          <a:xfrm>
            <a:off x="495410" y="1750759"/>
            <a:ext cx="3272598" cy="2235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A017E-F73E-276A-BC1B-2DE003E37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008" y="1469631"/>
            <a:ext cx="4962157" cy="25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4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C1632-D64E-427F-2C7D-7A390A99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92" y="1078962"/>
            <a:ext cx="4047287" cy="3619525"/>
          </a:xfrm>
          <a:prstGeom prst="rect">
            <a:avLst/>
          </a:prstGeom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2855E9FE-AD4C-3AE4-1F2B-5158104F4C28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Support Vector Classification results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89266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98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5111" y="1056764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8" y="4086718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 Regression is an ensemble learning algorithm used for making predictions in regression tasks. It builds multiple decision trees and combines their outputs to provide a more accurate and robust prediction.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1B24-5328-6DA2-2596-ED658F066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09" y="1466139"/>
            <a:ext cx="4208616" cy="3232348"/>
          </a:xfrm>
          <a:prstGeom prst="rect">
            <a:avLst/>
          </a:prstGeom>
        </p:spPr>
      </p:pic>
      <p:pic>
        <p:nvPicPr>
          <p:cNvPr id="316" name="Google Shape;3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148" y="3965525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Regression :</a:t>
            </a:r>
            <a:br>
              <a:rPr lang="en-US" dirty="0"/>
            </a:br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K-Nearest Neighbors (KNN) Regression is a non-parametric and lazy supervised learning algorithm used for both classification and regression tasks. In KNN regression, the algorithm predicts the target variable by averaging the values of its k-nearest neighbors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879500" y="78282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941E2-F8A0-9E4E-CCA0-19EBA1F3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68" y="1727627"/>
            <a:ext cx="4751570" cy="2910730"/>
          </a:xfrm>
          <a:prstGeom prst="rect">
            <a:avLst/>
          </a:prstGeom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164562" y="4577289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481" y="1646546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5111" y="1056764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8" y="4086718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Regression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984" y="4309778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4026C-C70D-B488-86C0-31A3998D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940" y="1017713"/>
            <a:ext cx="4079723" cy="36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2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5111" y="1056764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8" y="4086718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984" y="4309778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8FD4CD-F07C-2E91-802D-27FB58E77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963" y="1017713"/>
            <a:ext cx="3677948" cy="37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29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585" y="3283084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00C9E-B613-5C7A-1378-594F77F0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86" y="1025334"/>
            <a:ext cx="5498598" cy="3673153"/>
          </a:xfrm>
          <a:prstGeom prst="rect">
            <a:avLst/>
          </a:prstGeom>
        </p:spPr>
      </p:pic>
      <p:pic>
        <p:nvPicPr>
          <p:cNvPr id="317" name="Google Shape;3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06305" y="929425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05" y="4561686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Regression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06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5111" y="1056764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8" y="4086718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 Classification is a go-to choice for many practitioners due to its ability to improve accuracy and handle complex datasets. It is particularly useful when interpretability of individual trees is not a primary concern, and the focus is on achieving robust and accurate predictions.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148" y="3965525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3BC85-7768-F351-D861-B707933F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95" y="1611970"/>
            <a:ext cx="7369288" cy="30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8" y="4086718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148" y="3965525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28C89B-32D2-69D2-F909-1356AF162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00" y="1116845"/>
            <a:ext cx="4168976" cy="3299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0E477-E7FF-FD28-3672-0F221B053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854" y="1265557"/>
            <a:ext cx="3665512" cy="2919498"/>
          </a:xfrm>
          <a:prstGeom prst="rect">
            <a:avLst/>
          </a:prstGeom>
        </p:spPr>
      </p:pic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45673" y="1055889"/>
            <a:ext cx="1798477" cy="12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44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F9D5E-C707-98D2-5D2A-9E996A8D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94" y="962503"/>
            <a:ext cx="3382049" cy="3735984"/>
          </a:xfrm>
          <a:prstGeom prst="rect">
            <a:avLst/>
          </a:prstGeom>
        </p:spPr>
      </p:pic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431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697" y="1535203"/>
            <a:ext cx="1811758" cy="121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551966" y="1045602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8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31" y="4577301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697" y="1535203"/>
            <a:ext cx="1811758" cy="121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51966" y="1045602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CB3AF-222F-5702-29D7-9BE9B70BD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10" y="1401688"/>
            <a:ext cx="3290527" cy="221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739C5-1BE7-D20B-9CE2-D49592F5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267" y="1306050"/>
            <a:ext cx="5011720" cy="25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946900" y="413547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B0D7B-1D8D-3614-EAE2-E05B65BE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124" y="1106194"/>
            <a:ext cx="3798573" cy="3380607"/>
          </a:xfrm>
          <a:prstGeom prst="rect">
            <a:avLst/>
          </a:prstGeom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685" y="4391317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179" y="4419913"/>
            <a:ext cx="1798477" cy="121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35"/>
          <p:cNvGrpSpPr/>
          <p:nvPr/>
        </p:nvGrpSpPr>
        <p:grpSpPr>
          <a:xfrm>
            <a:off x="7121125" y="701875"/>
            <a:ext cx="803800" cy="699813"/>
            <a:chOff x="7347000" y="767450"/>
            <a:chExt cx="803800" cy="699813"/>
          </a:xfrm>
        </p:grpSpPr>
        <p:sp>
          <p:nvSpPr>
            <p:cNvPr id="320" name="Google Shape;320;p35"/>
            <p:cNvSpPr/>
            <p:nvPr/>
          </p:nvSpPr>
          <p:spPr>
            <a:xfrm>
              <a:off x="7695700" y="767450"/>
              <a:ext cx="455100" cy="455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347000" y="1232363"/>
              <a:ext cx="234900" cy="234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0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551966" y="1045602"/>
            <a:ext cx="1798477" cy="1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0">
            <a:extLst>
              <a:ext uri="{FF2B5EF4-FFF2-40B4-BE49-F238E27FC236}">
                <a16:creationId xmlns:a16="http://schemas.microsoft.com/office/drawing/2014/main" id="{A75D8A54-A326-ECE1-73A6-1385920EA2B6}"/>
              </a:ext>
            </a:extLst>
          </p:cNvPr>
          <p:cNvSpPr txBox="1">
            <a:spLocks/>
          </p:cNvSpPr>
          <p:nvPr/>
        </p:nvSpPr>
        <p:spPr>
          <a:xfrm>
            <a:off x="495410" y="445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Random Forest Classification results: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095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subTitle" idx="7"/>
          </p:nvPr>
        </p:nvSpPr>
        <p:spPr>
          <a:xfrm>
            <a:off x="726538" y="1304850"/>
            <a:ext cx="31224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4"/>
          </p:nvPr>
        </p:nvSpPr>
        <p:spPr>
          <a:xfrm>
            <a:off x="726538" y="3822500"/>
            <a:ext cx="31224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98.67%</a:t>
            </a:r>
            <a:endParaRPr dirty="0"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5"/>
          </p:nvPr>
        </p:nvSpPr>
        <p:spPr>
          <a:xfrm>
            <a:off x="5471238" y="2685544"/>
            <a:ext cx="29466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91.89%</a:t>
            </a:r>
            <a:endParaRPr dirty="0"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1"/>
          </p:nvPr>
        </p:nvSpPr>
        <p:spPr>
          <a:xfrm>
            <a:off x="726538" y="1546825"/>
            <a:ext cx="31224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97.51%</a:t>
            </a:r>
            <a:endParaRPr dirty="0"/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3"/>
          </p:nvPr>
        </p:nvSpPr>
        <p:spPr>
          <a:xfrm>
            <a:off x="726538" y="3575898"/>
            <a:ext cx="31224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Forrest</a:t>
            </a:r>
            <a:endParaRPr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612663" y="455487"/>
            <a:ext cx="7918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Classificcation</a:t>
            </a:r>
            <a:r>
              <a:rPr lang="en-US" dirty="0"/>
              <a:t> Accuracy Comparison :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8"/>
          </p:nvPr>
        </p:nvSpPr>
        <p:spPr>
          <a:xfrm>
            <a:off x="726538" y="2439849"/>
            <a:ext cx="31224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9"/>
          </p:nvPr>
        </p:nvSpPr>
        <p:spPr>
          <a:xfrm>
            <a:off x="5471238" y="1304850"/>
            <a:ext cx="29466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2"/>
          </p:nvPr>
        </p:nvSpPr>
        <p:spPr>
          <a:xfrm>
            <a:off x="726538" y="2681826"/>
            <a:ext cx="31224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98.04%</a:t>
            </a:r>
            <a:endParaRPr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3"/>
          </p:nvPr>
        </p:nvSpPr>
        <p:spPr>
          <a:xfrm>
            <a:off x="5471238" y="1546825"/>
            <a:ext cx="2946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91.13%</a:t>
            </a:r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14"/>
          </p:nvPr>
        </p:nvSpPr>
        <p:spPr>
          <a:xfrm>
            <a:off x="5471238" y="2437536"/>
            <a:ext cx="29466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</a:t>
            </a:r>
            <a:endParaRPr dirty="0"/>
          </a:p>
        </p:txBody>
      </p:sp>
      <p:sp>
        <p:nvSpPr>
          <p:cNvPr id="301" name="Google Shape;301;p34"/>
          <p:cNvSpPr txBox="1"/>
          <p:nvPr/>
        </p:nvSpPr>
        <p:spPr>
          <a:xfrm>
            <a:off x="4694507" y="1304850"/>
            <a:ext cx="737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IBM Plex Sans Thai"/>
                <a:ea typeface="IBM Plex Sans Thai"/>
                <a:cs typeface="IBM Plex Sans Thai"/>
                <a:sym typeface="IBM Plex Sans Thai"/>
              </a:rPr>
              <a:t>02</a:t>
            </a:r>
            <a:endParaRPr sz="3000" dirty="0">
              <a:solidFill>
                <a:schemeClr val="accent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3881700" y="1304850"/>
            <a:ext cx="737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BM Plex Sans Thai"/>
                <a:ea typeface="IBM Plex Sans Thai"/>
                <a:cs typeface="IBM Plex Sans Thai"/>
                <a:sym typeface="IBM Plex Sans Thai"/>
              </a:rPr>
              <a:t>01</a:t>
            </a:r>
            <a:endParaRPr sz="3000">
              <a:solidFill>
                <a:schemeClr val="accent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4694507" y="2439850"/>
            <a:ext cx="737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BM Plex Sans Thai"/>
                <a:ea typeface="IBM Plex Sans Thai"/>
                <a:cs typeface="IBM Plex Sans Thai"/>
                <a:sym typeface="IBM Plex Sans Thai"/>
              </a:rPr>
              <a:t>04</a:t>
            </a:r>
            <a:endParaRPr sz="3000">
              <a:solidFill>
                <a:schemeClr val="accent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881700" y="2439850"/>
            <a:ext cx="737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BM Plex Sans Thai"/>
                <a:ea typeface="IBM Plex Sans Thai"/>
                <a:cs typeface="IBM Plex Sans Thai"/>
                <a:sym typeface="IBM Plex Sans Thai"/>
              </a:rPr>
              <a:t>03</a:t>
            </a:r>
            <a:endParaRPr sz="3000">
              <a:solidFill>
                <a:schemeClr val="accent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3881700" y="3574850"/>
            <a:ext cx="737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BM Plex Sans Thai"/>
                <a:ea typeface="IBM Plex Sans Thai"/>
                <a:cs typeface="IBM Plex Sans Thai"/>
                <a:sym typeface="IBM Plex Sans Thai"/>
              </a:rPr>
              <a:t>05</a:t>
            </a:r>
            <a:endParaRPr sz="3000">
              <a:solidFill>
                <a:schemeClr val="accent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14902" y="1879237"/>
            <a:ext cx="1290399" cy="1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14902" y="4154912"/>
            <a:ext cx="1290399" cy="1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14902" y="3017075"/>
            <a:ext cx="1290399" cy="1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 </a:t>
            </a:r>
            <a:r>
              <a:rPr lang="en-US" dirty="0"/>
              <a:t>❤️</a:t>
            </a:r>
            <a:endParaRPr dirty="0"/>
          </a:p>
        </p:txBody>
      </p:sp>
      <p:sp>
        <p:nvSpPr>
          <p:cNvPr id="512" name="Google Shape;512;p45"/>
          <p:cNvSpPr txBox="1">
            <a:spLocks noGrp="1"/>
          </p:cNvSpPr>
          <p:nvPr>
            <p:ph type="subTitle" idx="1"/>
          </p:nvPr>
        </p:nvSpPr>
        <p:spPr>
          <a:xfrm>
            <a:off x="2425050" y="1600775"/>
            <a:ext cx="4293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questions? </a:t>
            </a:r>
            <a:r>
              <a:rPr lang="en-US" sz="2000" dirty="0"/>
              <a:t>🤔</a:t>
            </a:r>
            <a:endParaRPr sz="20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Samer.wael.2003@gmail.com</a:t>
            </a:r>
            <a:r>
              <a:rPr lang="en-US" sz="1200" dirty="0"/>
              <a:t> 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+</a:t>
            </a:r>
            <a:r>
              <a:rPr lang="en-US" sz="1200" dirty="0"/>
              <a:t>201554563448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Samer Wael</a:t>
            </a:r>
            <a:endParaRPr sz="1200" dirty="0"/>
          </a:p>
        </p:txBody>
      </p:sp>
      <p:sp>
        <p:nvSpPr>
          <p:cNvPr id="514" name="Google Shape;514;p45"/>
          <p:cNvSpPr txBox="1"/>
          <p:nvPr/>
        </p:nvSpPr>
        <p:spPr>
          <a:xfrm>
            <a:off x="2886726" y="2884625"/>
            <a:ext cx="624300" cy="6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802101" y="2884625"/>
            <a:ext cx="624300" cy="6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516" name="Google Shape;516;p45"/>
          <p:cNvSpPr txBox="1"/>
          <p:nvPr/>
        </p:nvSpPr>
        <p:spPr>
          <a:xfrm>
            <a:off x="4717476" y="2884625"/>
            <a:ext cx="624300" cy="6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517" name="Google Shape;517;p45"/>
          <p:cNvSpPr txBox="1"/>
          <p:nvPr/>
        </p:nvSpPr>
        <p:spPr>
          <a:xfrm>
            <a:off x="5632851" y="2884625"/>
            <a:ext cx="624300" cy="6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Thai"/>
              <a:ea typeface="IBM Plex Sans Thai"/>
              <a:cs typeface="IBM Plex Sans Thai"/>
              <a:sym typeface="IBM Plex Sans Tha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1002525" y="4124350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61" y="987526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97161" y="2763439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151" y="219978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/>
          <p:nvPr/>
        </p:nvSpPr>
        <p:spPr>
          <a:xfrm>
            <a:off x="1002525" y="949723"/>
            <a:ext cx="476700" cy="476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5"/>
          <p:cNvSpPr/>
          <p:nvPr/>
        </p:nvSpPr>
        <p:spPr>
          <a:xfrm>
            <a:off x="3026408" y="30352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45"/>
          <p:cNvGrpSpPr/>
          <p:nvPr/>
        </p:nvGrpSpPr>
        <p:grpSpPr>
          <a:xfrm>
            <a:off x="3941217" y="3035490"/>
            <a:ext cx="346056" cy="345674"/>
            <a:chOff x="3303268" y="3817349"/>
            <a:chExt cx="346056" cy="345674"/>
          </a:xfrm>
        </p:grpSpPr>
        <p:sp>
          <p:nvSpPr>
            <p:cNvPr id="525" name="Google Shape;525;p4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5"/>
          <p:cNvGrpSpPr/>
          <p:nvPr/>
        </p:nvGrpSpPr>
        <p:grpSpPr>
          <a:xfrm>
            <a:off x="4856606" y="3035490"/>
            <a:ext cx="346056" cy="345674"/>
            <a:chOff x="3752358" y="3817349"/>
            <a:chExt cx="346056" cy="345674"/>
          </a:xfrm>
        </p:grpSpPr>
        <p:sp>
          <p:nvSpPr>
            <p:cNvPr id="530" name="Google Shape;530;p4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45"/>
          <p:cNvGrpSpPr/>
          <p:nvPr/>
        </p:nvGrpSpPr>
        <p:grpSpPr>
          <a:xfrm>
            <a:off x="5771971" y="3035490"/>
            <a:ext cx="346024" cy="345674"/>
            <a:chOff x="4201447" y="3817349"/>
            <a:chExt cx="346024" cy="345674"/>
          </a:xfrm>
        </p:grpSpPr>
        <p:sp>
          <p:nvSpPr>
            <p:cNvPr id="535" name="Google Shape;535;p45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925A2B-F855-6473-301A-E2C6E9D8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885" y="3769798"/>
            <a:ext cx="3206109" cy="6633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Regression :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879500" y="78282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941E2-F8A0-9E4E-CCA0-19EBA1F3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315" y="1067909"/>
            <a:ext cx="6615180" cy="3509380"/>
          </a:xfrm>
          <a:prstGeom prst="rect">
            <a:avLst/>
          </a:prstGeom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58119" y="4486325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92" y="996279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78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Regression :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879500" y="78282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941E2-F8A0-9E4E-CCA0-19EBA1F3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6032" y="1067909"/>
            <a:ext cx="5247746" cy="3509380"/>
          </a:xfrm>
          <a:prstGeom prst="rect">
            <a:avLst/>
          </a:prstGeom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58119" y="4486325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92" y="996279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21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Regression Results :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879500" y="782825"/>
            <a:ext cx="234900" cy="2349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941E2-F8A0-9E4E-CCA0-19EBA1F3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7035" y="1057627"/>
            <a:ext cx="3604728" cy="3701441"/>
          </a:xfrm>
          <a:prstGeom prst="rect">
            <a:avLst/>
          </a:prstGeom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833066" y="4637882"/>
            <a:ext cx="1798477" cy="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360" y="1302041"/>
            <a:ext cx="1811758" cy="1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76BE9-F6BE-B06B-0FFE-B9508A515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763" y="1461540"/>
            <a:ext cx="4368160" cy="28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44273" y="1987363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KNN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K-Nearest Neighbors (KNN) Classifier is a simple and intuitive machine learning algorithm used for classification tasks. It belongs to the family of lazy or instance-based learning algorithms.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55323-52D3-2F9C-7D73-51092352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57" y="1507958"/>
            <a:ext cx="5104607" cy="3225583"/>
          </a:xfrm>
          <a:prstGeom prst="rect">
            <a:avLst/>
          </a:prstGeom>
        </p:spPr>
      </p:pic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50152" y="4542553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5B785-6BDA-B46F-6E6E-0651741FF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0"/>
          <a:stretch/>
        </p:blipFill>
        <p:spPr>
          <a:xfrm>
            <a:off x="1999662" y="1052454"/>
            <a:ext cx="4802191" cy="3616143"/>
          </a:xfrm>
          <a:prstGeom prst="rect">
            <a:avLst/>
          </a:prstGeom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5431" y="991857"/>
            <a:ext cx="1811758" cy="1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C92C86BC-AE6A-E055-E68B-81D4828FC560}"/>
              </a:ext>
            </a:extLst>
          </p:cNvPr>
          <p:cNvSpPr txBox="1">
            <a:spLocks/>
          </p:cNvSpPr>
          <p:nvPr/>
        </p:nvSpPr>
        <p:spPr>
          <a:xfrm>
            <a:off x="792189" y="4797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 Thai"/>
              <a:buNone/>
              <a:defRPr sz="3500" b="0" i="0" u="none" strike="noStrike" cap="none">
                <a:solidFill>
                  <a:schemeClr val="dk1"/>
                </a:solidFill>
                <a:latin typeface="IBM Plex Sans Thai"/>
                <a:ea typeface="IBM Plex Sans Thai"/>
                <a:cs typeface="IBM Plex Sans Thai"/>
                <a:sym typeface="IBM Plex Sans Thai"/>
              </a:defRPr>
            </a:lvl9pPr>
          </a:lstStyle>
          <a:p>
            <a:r>
              <a:rPr lang="en-US" dirty="0"/>
              <a:t>KNN Classification :</a:t>
            </a:r>
            <a:endParaRPr lang="en-U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5431" y="4558337"/>
            <a:ext cx="1811758" cy="12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532335"/>
      </p:ext>
    </p:extLst>
  </p:cSld>
  <p:clrMapOvr>
    <a:masterClrMapping/>
  </p:clrMapOvr>
</p:sld>
</file>

<file path=ppt/theme/theme1.xml><?xml version="1.0" encoding="utf-8"?>
<a:theme xmlns:a="http://schemas.openxmlformats.org/drawingml/2006/main" name="Continuous Improvement Software Business Plan by Slidesgo">
  <a:themeElements>
    <a:clrScheme name="Simple Light">
      <a:dk1>
        <a:srgbClr val="FFFFFF"/>
      </a:dk1>
      <a:lt1>
        <a:srgbClr val="0B1435"/>
      </a:lt1>
      <a:dk2>
        <a:srgbClr val="331247"/>
      </a:dk2>
      <a:lt2>
        <a:srgbClr val="C308B7"/>
      </a:lt2>
      <a:accent1>
        <a:srgbClr val="38F1F3"/>
      </a:accent1>
      <a:accent2>
        <a:srgbClr val="38687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591</Words>
  <Application>Microsoft Office PowerPoint</Application>
  <PresentationFormat>On-screen Show (16:9)</PresentationFormat>
  <Paragraphs>79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Open Sans</vt:lpstr>
      <vt:lpstr>IBM Plex Sans Thai</vt:lpstr>
      <vt:lpstr>Bebas Neue</vt:lpstr>
      <vt:lpstr>Arial</vt:lpstr>
      <vt:lpstr>ADLaM Display</vt:lpstr>
      <vt:lpstr>Continuous Improvement Software Business Plan by Slidesgo</vt:lpstr>
      <vt:lpstr>Machine Learning Project Documentation </vt:lpstr>
      <vt:lpstr>PowerPoint Presentation</vt:lpstr>
      <vt:lpstr>Business plan</vt:lpstr>
      <vt:lpstr>KNN Regression : K-Nearest Neighbors (KNN) Regression is a non-parametric and lazy supervised learning algorithm used for both classification and regression tasks. In KNN regression, the algorithm predicts the target variable by averaging the values of its k-nearest neighbors</vt:lpstr>
      <vt:lpstr>KNN Regression :</vt:lpstr>
      <vt:lpstr>KNN Regression :</vt:lpstr>
      <vt:lpstr>KNN Regression Results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Classificcation Accuracy Comparison :</vt:lpstr>
      <vt:lpstr>Thanks! ❤️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Documentation </dc:title>
  <cp:lastModifiedBy>Samer Elbehidy</cp:lastModifiedBy>
  <cp:revision>4</cp:revision>
  <dcterms:modified xsi:type="dcterms:W3CDTF">2023-12-29T17:51:05Z</dcterms:modified>
</cp:coreProperties>
</file>